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56" r:id="rId3"/>
    <p:sldId id="257" r:id="rId4"/>
    <p:sldId id="258" r:id="rId5"/>
    <p:sldId id="260" r:id="rId6"/>
    <p:sldId id="259" r:id="rId7"/>
    <p:sldId id="263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/>
    <p:restoredTop sz="94662"/>
  </p:normalViewPr>
  <p:slideViewPr>
    <p:cSldViewPr snapToGrid="0" snapToObjects="1">
      <p:cViewPr>
        <p:scale>
          <a:sx n="133" d="100"/>
          <a:sy n="133" d="100"/>
        </p:scale>
        <p:origin x="16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23011-8724-5749-82B9-2F2147100161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47EBC740-BBC6-874D-BFFD-2C4CB083B740}">
      <dgm:prSet phldrT="[텍스트]" custT="1"/>
      <dgm:spPr/>
      <dgm:t>
        <a:bodyPr/>
        <a:lstStyle/>
        <a:p>
          <a:pPr latinLnBrk="1"/>
          <a:r>
            <a:rPr lang="en-US" altLang="ko-KR" sz="1600" dirty="0"/>
            <a:t>Diabetes prevalence</a:t>
          </a:r>
          <a:endParaRPr lang="ko-KR" altLang="en-US" sz="1600" dirty="0"/>
        </a:p>
      </dgm:t>
    </dgm:pt>
    <dgm:pt modelId="{56EC1171-C927-3D4A-B4B3-637B1D4AF4A4}" type="parTrans" cxnId="{04022F41-4E4A-E044-9CF1-9399488A42AC}">
      <dgm:prSet/>
      <dgm:spPr/>
      <dgm:t>
        <a:bodyPr/>
        <a:lstStyle/>
        <a:p>
          <a:pPr latinLnBrk="1"/>
          <a:endParaRPr lang="ko-KR" altLang="en-US"/>
        </a:p>
      </dgm:t>
    </dgm:pt>
    <dgm:pt modelId="{D62E6C33-1E7D-084C-A614-8E8AE1671880}" type="sibTrans" cxnId="{04022F41-4E4A-E044-9CF1-9399488A42AC}">
      <dgm:prSet/>
      <dgm:spPr/>
      <dgm:t>
        <a:bodyPr/>
        <a:lstStyle/>
        <a:p>
          <a:pPr latinLnBrk="1"/>
          <a:endParaRPr lang="ko-KR" altLang="en-US"/>
        </a:p>
      </dgm:t>
    </dgm:pt>
    <dgm:pt modelId="{B5B34B06-8DA9-624A-9C17-45972872A6FE}">
      <dgm:prSet phldrT="[텍스트]"/>
      <dgm:spPr/>
      <dgm:t>
        <a:bodyPr/>
        <a:lstStyle/>
        <a:p>
          <a:pPr latinLnBrk="1"/>
          <a:r>
            <a:rPr lang="en-US" altLang="ko-KR" dirty="0"/>
            <a:t>GDP per capita</a:t>
          </a:r>
        </a:p>
        <a:p>
          <a:pPr latinLnBrk="1"/>
          <a:r>
            <a:rPr lang="en-US" altLang="ko-KR" dirty="0"/>
            <a:t>Aged 65 older</a:t>
          </a:r>
        </a:p>
        <a:p>
          <a:pPr latinLnBrk="1"/>
          <a:r>
            <a:rPr lang="en-US" altLang="ko-KR" dirty="0"/>
            <a:t>Aged 70 older</a:t>
          </a:r>
        </a:p>
        <a:p>
          <a:pPr latinLnBrk="1"/>
          <a:r>
            <a:rPr lang="en-US" altLang="ko-KR" dirty="0"/>
            <a:t>Cardiovascular death rate</a:t>
          </a:r>
        </a:p>
        <a:p>
          <a:pPr latinLnBrk="1"/>
          <a:r>
            <a:rPr lang="en-US" altLang="ko-KR" dirty="0"/>
            <a:t>Female smokers</a:t>
          </a:r>
        </a:p>
        <a:p>
          <a:pPr latinLnBrk="1"/>
          <a:r>
            <a:rPr lang="en-US" altLang="ko-KR" dirty="0"/>
            <a:t>Handwashing facilities</a:t>
          </a:r>
        </a:p>
      </dgm:t>
    </dgm:pt>
    <dgm:pt modelId="{4809D55D-30B1-2644-9FD3-F94C04F1091F}" type="parTrans" cxnId="{1BF44925-7DC8-114E-99E5-1D7A10DC7BA6}">
      <dgm:prSet/>
      <dgm:spPr/>
      <dgm:t>
        <a:bodyPr/>
        <a:lstStyle/>
        <a:p>
          <a:pPr latinLnBrk="1"/>
          <a:endParaRPr lang="ko-KR" altLang="en-US"/>
        </a:p>
      </dgm:t>
    </dgm:pt>
    <dgm:pt modelId="{450E4236-B11F-9D4F-A6AA-F91F94659192}" type="sibTrans" cxnId="{1BF44925-7DC8-114E-99E5-1D7A10DC7BA6}">
      <dgm:prSet/>
      <dgm:spPr/>
      <dgm:t>
        <a:bodyPr/>
        <a:lstStyle/>
        <a:p>
          <a:pPr latinLnBrk="1"/>
          <a:endParaRPr lang="ko-KR" altLang="en-US"/>
        </a:p>
      </dgm:t>
    </dgm:pt>
    <dgm:pt modelId="{241D57A4-4848-8A49-91FD-2110FE09C36C}">
      <dgm:prSet phldrT="[텍스트]"/>
      <dgm:spPr/>
      <dgm:t>
        <a:bodyPr/>
        <a:lstStyle/>
        <a:p>
          <a:pPr latinLnBrk="1"/>
          <a:r>
            <a:rPr lang="en-US" altLang="ko-KR" dirty="0"/>
            <a:t>Public Social welfare expenditures</a:t>
          </a:r>
          <a:endParaRPr lang="ko-KR" altLang="en-US" dirty="0"/>
        </a:p>
      </dgm:t>
    </dgm:pt>
    <dgm:pt modelId="{A896DCD5-89AC-4446-B3EF-6D4D01398888}" type="parTrans" cxnId="{71D66586-EB14-DA47-AE92-57EFBF8426CA}">
      <dgm:prSet/>
      <dgm:spPr/>
      <dgm:t>
        <a:bodyPr/>
        <a:lstStyle/>
        <a:p>
          <a:pPr latinLnBrk="1"/>
          <a:endParaRPr lang="ko-KR" altLang="en-US"/>
        </a:p>
      </dgm:t>
    </dgm:pt>
    <dgm:pt modelId="{1965CFEC-9ABB-4A45-A8D6-CA7BE269AC75}" type="sibTrans" cxnId="{71D66586-EB14-DA47-AE92-57EFBF8426CA}">
      <dgm:prSet/>
      <dgm:spPr/>
      <dgm:t>
        <a:bodyPr/>
        <a:lstStyle/>
        <a:p>
          <a:pPr latinLnBrk="1"/>
          <a:endParaRPr lang="ko-KR" altLang="en-US"/>
        </a:p>
      </dgm:t>
    </dgm:pt>
    <dgm:pt modelId="{52C2CEEE-FDE0-4B4B-99CF-879A2DDAF503}">
      <dgm:prSet phldrT="[텍스트]"/>
      <dgm:spPr/>
      <dgm:t>
        <a:bodyPr/>
        <a:lstStyle/>
        <a:p>
          <a:pPr latinLnBrk="1"/>
          <a:r>
            <a:rPr lang="en-US" altLang="ko-KR" dirty="0"/>
            <a:t>Exports to GDP ratio</a:t>
          </a:r>
        </a:p>
        <a:p>
          <a:pPr latinLnBrk="1"/>
          <a:r>
            <a:rPr lang="en-US" altLang="ko-KR" dirty="0"/>
            <a:t>Imports to GDP ratio</a:t>
          </a:r>
          <a:endParaRPr lang="ko-KR" altLang="en-US" dirty="0"/>
        </a:p>
      </dgm:t>
    </dgm:pt>
    <dgm:pt modelId="{CEE6D955-7E05-6647-BDEF-B0966A2BACB4}" type="parTrans" cxnId="{0C70F306-84A1-1D44-A7D7-BF87FA852122}">
      <dgm:prSet/>
      <dgm:spPr/>
      <dgm:t>
        <a:bodyPr/>
        <a:lstStyle/>
        <a:p>
          <a:pPr latinLnBrk="1"/>
          <a:endParaRPr lang="ko-KR" altLang="en-US"/>
        </a:p>
      </dgm:t>
    </dgm:pt>
    <dgm:pt modelId="{F878DA1A-09E4-4044-9C07-DEF09E8BCBA8}" type="sibTrans" cxnId="{0C70F306-84A1-1D44-A7D7-BF87FA852122}">
      <dgm:prSet/>
      <dgm:spPr/>
      <dgm:t>
        <a:bodyPr/>
        <a:lstStyle/>
        <a:p>
          <a:pPr latinLnBrk="1"/>
          <a:endParaRPr lang="ko-KR" altLang="en-US"/>
        </a:p>
      </dgm:t>
    </dgm:pt>
    <dgm:pt modelId="{CA8C2B8E-6C48-4649-9A18-505A203794FE}" type="pres">
      <dgm:prSet presAssocID="{BB023011-8724-5749-82B9-2F2147100161}" presName="compositeShape" presStyleCnt="0">
        <dgm:presLayoutVars>
          <dgm:chMax val="7"/>
          <dgm:dir/>
          <dgm:resizeHandles val="exact"/>
        </dgm:presLayoutVars>
      </dgm:prSet>
      <dgm:spPr/>
    </dgm:pt>
    <dgm:pt modelId="{88FECCA1-B642-D742-895F-E256CF4E7933}" type="pres">
      <dgm:prSet presAssocID="{47EBC740-BBC6-874D-BFFD-2C4CB083B740}" presName="circ1" presStyleLbl="vennNode1" presStyleIdx="0" presStyleCnt="4"/>
      <dgm:spPr/>
    </dgm:pt>
    <dgm:pt modelId="{868E4DAD-C3E2-FE4F-9F30-1C11A8DFEB00}" type="pres">
      <dgm:prSet presAssocID="{47EBC740-BBC6-874D-BFFD-2C4CB083B74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4C5ACE0-54C2-0D4A-9BB7-987F981012FB}" type="pres">
      <dgm:prSet presAssocID="{B5B34B06-8DA9-624A-9C17-45972872A6FE}" presName="circ2" presStyleLbl="vennNode1" presStyleIdx="1" presStyleCnt="4" custScaleX="215987" custLinFactNeighborX="23253"/>
      <dgm:spPr/>
    </dgm:pt>
    <dgm:pt modelId="{B2C6ABBA-44AB-834C-A41F-06C237D9847D}" type="pres">
      <dgm:prSet presAssocID="{B5B34B06-8DA9-624A-9C17-45972872A6F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D8C422-6148-D84C-8130-D35CB6662BED}" type="pres">
      <dgm:prSet presAssocID="{241D57A4-4848-8A49-91FD-2110FE09C36C}" presName="circ3" presStyleLbl="vennNode1" presStyleIdx="2" presStyleCnt="4"/>
      <dgm:spPr/>
    </dgm:pt>
    <dgm:pt modelId="{BB84D341-5E02-8740-9418-9EF192393254}" type="pres">
      <dgm:prSet presAssocID="{241D57A4-4848-8A49-91FD-2110FE09C36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F8EE86C-F2E9-9746-9F4F-B5BB41F3C10C}" type="pres">
      <dgm:prSet presAssocID="{52C2CEEE-FDE0-4B4B-99CF-879A2DDAF503}" presName="circ4" presStyleLbl="vennNode1" presStyleIdx="3" presStyleCnt="4" custScaleX="197947" custLinFactNeighborX="14899" custLinFactNeighborY="-901"/>
      <dgm:spPr/>
    </dgm:pt>
    <dgm:pt modelId="{8D6C8325-6F17-FE43-B4E2-E198C72718F8}" type="pres">
      <dgm:prSet presAssocID="{52C2CEEE-FDE0-4B4B-99CF-879A2DDAF50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C70F306-84A1-1D44-A7D7-BF87FA852122}" srcId="{BB023011-8724-5749-82B9-2F2147100161}" destId="{52C2CEEE-FDE0-4B4B-99CF-879A2DDAF503}" srcOrd="3" destOrd="0" parTransId="{CEE6D955-7E05-6647-BDEF-B0966A2BACB4}" sibTransId="{F878DA1A-09E4-4044-9C07-DEF09E8BCBA8}"/>
    <dgm:cxn modelId="{1BF44925-7DC8-114E-99E5-1D7A10DC7BA6}" srcId="{BB023011-8724-5749-82B9-2F2147100161}" destId="{B5B34B06-8DA9-624A-9C17-45972872A6FE}" srcOrd="1" destOrd="0" parTransId="{4809D55D-30B1-2644-9FD3-F94C04F1091F}" sibTransId="{450E4236-B11F-9D4F-A6AA-F91F94659192}"/>
    <dgm:cxn modelId="{18E10B41-5F7E-3E43-9C34-89F703BFA295}" type="presOf" srcId="{241D57A4-4848-8A49-91FD-2110FE09C36C}" destId="{BB84D341-5E02-8740-9418-9EF192393254}" srcOrd="1" destOrd="0" presId="urn:microsoft.com/office/officeart/2005/8/layout/venn1"/>
    <dgm:cxn modelId="{04022F41-4E4A-E044-9CF1-9399488A42AC}" srcId="{BB023011-8724-5749-82B9-2F2147100161}" destId="{47EBC740-BBC6-874D-BFFD-2C4CB083B740}" srcOrd="0" destOrd="0" parTransId="{56EC1171-C927-3D4A-B4B3-637B1D4AF4A4}" sibTransId="{D62E6C33-1E7D-084C-A614-8E8AE1671880}"/>
    <dgm:cxn modelId="{9FE33541-A534-4C44-B929-A88FC5952DB7}" type="presOf" srcId="{BB023011-8724-5749-82B9-2F2147100161}" destId="{CA8C2B8E-6C48-4649-9A18-505A203794FE}" srcOrd="0" destOrd="0" presId="urn:microsoft.com/office/officeart/2005/8/layout/venn1"/>
    <dgm:cxn modelId="{2D797344-EAF8-4849-BB75-305506BBF273}" type="presOf" srcId="{47EBC740-BBC6-874D-BFFD-2C4CB083B740}" destId="{88FECCA1-B642-D742-895F-E256CF4E7933}" srcOrd="0" destOrd="0" presId="urn:microsoft.com/office/officeart/2005/8/layout/venn1"/>
    <dgm:cxn modelId="{2D367A71-0428-CA4F-82AC-4FC027BFDDF3}" type="presOf" srcId="{B5B34B06-8DA9-624A-9C17-45972872A6FE}" destId="{84C5ACE0-54C2-0D4A-9BB7-987F981012FB}" srcOrd="0" destOrd="0" presId="urn:microsoft.com/office/officeart/2005/8/layout/venn1"/>
    <dgm:cxn modelId="{71D66586-EB14-DA47-AE92-57EFBF8426CA}" srcId="{BB023011-8724-5749-82B9-2F2147100161}" destId="{241D57A4-4848-8A49-91FD-2110FE09C36C}" srcOrd="2" destOrd="0" parTransId="{A896DCD5-89AC-4446-B3EF-6D4D01398888}" sibTransId="{1965CFEC-9ABB-4A45-A8D6-CA7BE269AC75}"/>
    <dgm:cxn modelId="{686DEF9A-A3B2-F947-BE92-57179CF634BA}" type="presOf" srcId="{241D57A4-4848-8A49-91FD-2110FE09C36C}" destId="{40D8C422-6148-D84C-8130-D35CB6662BED}" srcOrd="0" destOrd="0" presId="urn:microsoft.com/office/officeart/2005/8/layout/venn1"/>
    <dgm:cxn modelId="{8FFBD4C7-FF70-C949-939E-EA2FCD92423E}" type="presOf" srcId="{B5B34B06-8DA9-624A-9C17-45972872A6FE}" destId="{B2C6ABBA-44AB-834C-A41F-06C237D9847D}" srcOrd="1" destOrd="0" presId="urn:microsoft.com/office/officeart/2005/8/layout/venn1"/>
    <dgm:cxn modelId="{9D3C9DCF-4BD5-D84A-87A0-295857511DF0}" type="presOf" srcId="{52C2CEEE-FDE0-4B4B-99CF-879A2DDAF503}" destId="{4F8EE86C-F2E9-9746-9F4F-B5BB41F3C10C}" srcOrd="0" destOrd="0" presId="urn:microsoft.com/office/officeart/2005/8/layout/venn1"/>
    <dgm:cxn modelId="{E123B7CF-D80D-5340-9D81-42513B9F3373}" type="presOf" srcId="{52C2CEEE-FDE0-4B4B-99CF-879A2DDAF503}" destId="{8D6C8325-6F17-FE43-B4E2-E198C72718F8}" srcOrd="1" destOrd="0" presId="urn:microsoft.com/office/officeart/2005/8/layout/venn1"/>
    <dgm:cxn modelId="{9969AFE4-64DA-074D-BEEA-160AA1943F6F}" type="presOf" srcId="{47EBC740-BBC6-874D-BFFD-2C4CB083B740}" destId="{868E4DAD-C3E2-FE4F-9F30-1C11A8DFEB00}" srcOrd="1" destOrd="0" presId="urn:microsoft.com/office/officeart/2005/8/layout/venn1"/>
    <dgm:cxn modelId="{63C55787-0655-5A43-AE9C-A60D7AD7DB76}" type="presParOf" srcId="{CA8C2B8E-6C48-4649-9A18-505A203794FE}" destId="{88FECCA1-B642-D742-895F-E256CF4E7933}" srcOrd="0" destOrd="0" presId="urn:microsoft.com/office/officeart/2005/8/layout/venn1"/>
    <dgm:cxn modelId="{AAA52F01-8EBC-1549-AB2B-F91F52611146}" type="presParOf" srcId="{CA8C2B8E-6C48-4649-9A18-505A203794FE}" destId="{868E4DAD-C3E2-FE4F-9F30-1C11A8DFEB00}" srcOrd="1" destOrd="0" presId="urn:microsoft.com/office/officeart/2005/8/layout/venn1"/>
    <dgm:cxn modelId="{655BD38B-CF4C-E044-81EF-1F8FFD782C29}" type="presParOf" srcId="{CA8C2B8E-6C48-4649-9A18-505A203794FE}" destId="{84C5ACE0-54C2-0D4A-9BB7-987F981012FB}" srcOrd="2" destOrd="0" presId="urn:microsoft.com/office/officeart/2005/8/layout/venn1"/>
    <dgm:cxn modelId="{C53723D5-6FAB-BE44-A6D0-5EC3EC209EF0}" type="presParOf" srcId="{CA8C2B8E-6C48-4649-9A18-505A203794FE}" destId="{B2C6ABBA-44AB-834C-A41F-06C237D9847D}" srcOrd="3" destOrd="0" presId="urn:microsoft.com/office/officeart/2005/8/layout/venn1"/>
    <dgm:cxn modelId="{DDF288DB-EC1C-564D-AB1A-CF053A5AAE4C}" type="presParOf" srcId="{CA8C2B8E-6C48-4649-9A18-505A203794FE}" destId="{40D8C422-6148-D84C-8130-D35CB6662BED}" srcOrd="4" destOrd="0" presId="urn:microsoft.com/office/officeart/2005/8/layout/venn1"/>
    <dgm:cxn modelId="{6A2E90BF-B466-E84A-A507-5428972FC693}" type="presParOf" srcId="{CA8C2B8E-6C48-4649-9A18-505A203794FE}" destId="{BB84D341-5E02-8740-9418-9EF192393254}" srcOrd="5" destOrd="0" presId="urn:microsoft.com/office/officeart/2005/8/layout/venn1"/>
    <dgm:cxn modelId="{D9FBC3B2-46E4-E246-A951-94CC6A4D1116}" type="presParOf" srcId="{CA8C2B8E-6C48-4649-9A18-505A203794FE}" destId="{4F8EE86C-F2E9-9746-9F4F-B5BB41F3C10C}" srcOrd="6" destOrd="0" presId="urn:microsoft.com/office/officeart/2005/8/layout/venn1"/>
    <dgm:cxn modelId="{7D033356-4A39-494E-A7D9-D735B9DC85C6}" type="presParOf" srcId="{CA8C2B8E-6C48-4649-9A18-505A203794FE}" destId="{8D6C8325-6F17-FE43-B4E2-E198C72718F8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ECCA1-B642-D742-895F-E256CF4E7933}">
      <dsp:nvSpPr>
        <dsp:cNvPr id="0" name=""/>
        <dsp:cNvSpPr/>
      </dsp:nvSpPr>
      <dsp:spPr>
        <a:xfrm>
          <a:off x="3246117" y="54186"/>
          <a:ext cx="2817706" cy="28177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Diabetes prevalence</a:t>
          </a:r>
          <a:endParaRPr lang="ko-KR" altLang="en-US" sz="1600" kern="1200" dirty="0"/>
        </a:p>
      </dsp:txBody>
      <dsp:txXfrm>
        <a:off x="3571237" y="433493"/>
        <a:ext cx="2167466" cy="894080"/>
      </dsp:txXfrm>
    </dsp:sp>
    <dsp:sp modelId="{84C5ACE0-54C2-0D4A-9BB7-987F981012FB}">
      <dsp:nvSpPr>
        <dsp:cNvPr id="0" name=""/>
        <dsp:cNvSpPr/>
      </dsp:nvSpPr>
      <dsp:spPr>
        <a:xfrm>
          <a:off x="3478218" y="1300480"/>
          <a:ext cx="6085880" cy="28177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GDP per capita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Aged 65 older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Aged 70 older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Cardiovascular death rate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Female smokers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Handwashing facilities</a:t>
          </a:r>
        </a:p>
      </dsp:txBody>
      <dsp:txXfrm>
        <a:off x="6755231" y="1625600"/>
        <a:ext cx="2340723" cy="2167466"/>
      </dsp:txXfrm>
    </dsp:sp>
    <dsp:sp modelId="{40D8C422-6148-D84C-8130-D35CB6662BED}">
      <dsp:nvSpPr>
        <dsp:cNvPr id="0" name=""/>
        <dsp:cNvSpPr/>
      </dsp:nvSpPr>
      <dsp:spPr>
        <a:xfrm>
          <a:off x="3246117" y="2546773"/>
          <a:ext cx="2817706" cy="28177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Public Social welfare expenditures</a:t>
          </a:r>
          <a:endParaRPr lang="ko-KR" altLang="en-US" sz="1700" kern="1200" dirty="0"/>
        </a:p>
      </dsp:txBody>
      <dsp:txXfrm>
        <a:off x="3571237" y="4091093"/>
        <a:ext cx="2167466" cy="894080"/>
      </dsp:txXfrm>
    </dsp:sp>
    <dsp:sp modelId="{4F8EE86C-F2E9-9746-9F4F-B5BB41F3C10C}">
      <dsp:nvSpPr>
        <dsp:cNvPr id="0" name=""/>
        <dsp:cNvSpPr/>
      </dsp:nvSpPr>
      <dsp:spPr>
        <a:xfrm>
          <a:off x="1039704" y="1275092"/>
          <a:ext cx="5577566" cy="28177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Exports to GDP ratio</a:t>
          </a:r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Imports to GDP ratio</a:t>
          </a:r>
          <a:endParaRPr lang="ko-KR" altLang="en-US" sz="1700" kern="1200" dirty="0"/>
        </a:p>
      </dsp:txBody>
      <dsp:txXfrm>
        <a:off x="1468748" y="1600212"/>
        <a:ext cx="2145217" cy="2167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D5B0C-455C-5043-B03C-049FF2E72C4F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A714C-FCDD-724B-B1C5-6DB3A79D0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33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6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FB98D-C367-C343-985A-2474392B8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82DAC-5FBB-B84A-98B4-B4A078735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269B7-03F5-8045-B9BB-ABEC0A43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3425A-1272-5644-B901-B823A5F0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0414B-DF64-C54D-9E6B-D75ECBD1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82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FDBDD-D8D4-F949-9568-E26E3F8A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E0177B-5A1B-F040-A019-BEB9F297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65009-9E44-9B41-8290-FC42C44B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B7577-B5A6-B240-8EBE-2B9109B8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4BA2B-EF1A-E041-B589-DDA80B84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387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989914-59A7-ED44-BF14-21036F0C7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03E1DA-4387-344D-ADA8-D4F170E79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781B3-C6AB-ED4E-B8DF-4B139717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0A6D6-D67A-C548-B6B9-873D0084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B8354-7638-4343-9CED-EA9A4FE6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197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6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CB9A7-5BF2-9443-A137-B8C30D2B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AB947-1E48-2947-91A4-225C74E97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E63A8-8C90-AC4A-A47B-D8351905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AD4EC-2B74-7547-B0EF-A2B7CEDB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EB289-2BC3-6E4E-B52A-43729818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630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BDB90-17E9-D44E-82DB-85ACD463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30CF3-1D81-3D41-AB80-A9AD8A86F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36435-11C5-CC45-810C-972EECD6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9964E-4F5F-7741-A21D-60FF4864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95C3F-40A6-3549-BF6F-4156A6D0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3146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DD9F5-C00D-2E45-BF4C-6AA4FF7F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E579C-1E65-6E44-B244-DC95DB249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5E563-DC4E-F04C-8B0E-E89A11299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67B7F-CA88-3444-954E-1DF81C55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9507B-EE6A-8E48-9DC6-6724936B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AF4F3-9205-2145-9800-A224037C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61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4DDCC-9649-6D4E-8025-7CE04C20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804A2-4E8A-1245-8592-F2D25DAFD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367FC-7F9F-D743-B359-FB5A22890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EFC93B-D615-BF4C-89CD-E24E0DB6E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B00BF-7D6D-E149-90BB-44633202E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21865B-7EE7-DD47-96CB-D49B0FF8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E51269-4442-2A46-9D76-D79ECD94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4FB753-E566-F943-93E8-3D7041B6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783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29CE-7029-E542-98D6-41549669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72AB9B-3A8E-004C-9705-135A5C3F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C986D1-F7D4-B84D-B2B3-D93287D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488AC-E985-C945-ACD5-72F59C64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583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7EE9E4-F7DA-724C-99E3-BCF5DFB9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67F00F-8DBD-1144-861E-71276269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54B783-CDB0-104A-9804-C2D8C255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860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D0676-36C6-674B-9DB1-FB8719B0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BDAE6-E45F-CA45-9791-61F7956E5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35A189-6B26-9B43-BBE5-902A13A8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5FC88D-BADE-FF42-96A9-D58E026F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04E23F-1180-EA4B-A12E-7994771A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85692B-E4E1-294B-8326-5E94B257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59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9D354-37C9-464E-B6F4-639BCD4A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D3AFA0-9F49-F847-ADDF-F4F8BEB8B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6869C-E5BD-7849-A757-D375F3576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DE6A9-6842-A249-9B38-5BA16D17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964B7E-0F95-C941-ABE0-8DEE827A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8FDCA-3D28-8542-9D7D-128B499F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16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D3DF9-CBC0-2B46-86E2-C8A2C8B1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2342EE-1C90-4240-9F0B-B3855C1A2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624D6-7F25-0C4E-BBB4-3117217A1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4D37E-A3B8-6E4B-82CA-009B03E652A5}" type="datetimeFigureOut">
              <a:rPr kumimoji="1" lang="ko-Kore-KR" altLang="en-US" smtClean="0"/>
              <a:t>2021. 3. 8.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7B069-D1E6-9F41-A75B-3331F509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D81D7-AF71-F84A-93A4-FC62E450E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A0736-492E-8A4A-87FE-E873A743656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46200" y="1329333"/>
            <a:ext cx="10250800" cy="22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4200"/>
            </a:pPr>
            <a:r>
              <a:rPr lang="en-US" sz="4533" dirty="0"/>
              <a:t>COVID-19 Growth Curve Models </a:t>
            </a:r>
            <a:endParaRPr sz="4533" dirty="0"/>
          </a:p>
          <a:p>
            <a:pPr>
              <a:lnSpc>
                <a:spcPct val="115000"/>
              </a:lnSpc>
              <a:spcBef>
                <a:spcPts val="0"/>
              </a:spcBef>
              <a:buSzPts val="4200"/>
            </a:pPr>
            <a:r>
              <a:rPr lang="en-US" sz="2933" dirty="0">
                <a:solidFill>
                  <a:srgbClr val="666666"/>
                </a:solidFill>
              </a:rPr>
              <a:t>2021년 03월 08일</a:t>
            </a:r>
            <a:endParaRPr sz="2933" dirty="0">
              <a:solidFill>
                <a:srgbClr val="666666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746200" y="5282633"/>
            <a:ext cx="63472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600"/>
              <a:buNone/>
            </a:pPr>
            <a:r>
              <a:rPr lang="en-US" sz="1867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허규진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867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00"/>
              <a:buNone/>
            </a:pPr>
            <a:r>
              <a:rPr lang="en-US" sz="1867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김학용</a:t>
            </a:r>
            <a:r>
              <a:rPr lang="en-US" sz="1867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67" dirty="0">
                <a:latin typeface="Malgun Gothic"/>
                <a:ea typeface="Malgun Gothic"/>
                <a:cs typeface="Malgun Gothic"/>
                <a:sym typeface="Malgun Gothic"/>
              </a:rPr>
              <a:t>이종혁</a:t>
            </a:r>
            <a:r>
              <a:rPr lang="en-US" altLang="ko-KR" sz="1867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67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67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endParaRPr sz="1867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34" y="3977201"/>
            <a:ext cx="986233" cy="9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991833" y="3858200"/>
            <a:ext cx="4000000" cy="1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133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2133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33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2133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33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ko-KR" altLang="en-US" sz="2133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님</a:t>
            </a:r>
            <a:r>
              <a:rPr lang="en-US" sz="2667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667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30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5172A8-50CA-764F-AC45-D6291688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1" y="438150"/>
            <a:ext cx="5981699" cy="5981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83ABCD-142C-BF48-8275-288054BE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" y="479245"/>
            <a:ext cx="5799119" cy="5799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57D35-50B7-2F49-AFBA-E8D03CCD0EE6}"/>
              </a:ext>
            </a:extLst>
          </p:cNvPr>
          <p:cNvSpPr txBox="1"/>
          <p:nvPr/>
        </p:nvSpPr>
        <p:spPr>
          <a:xfrm>
            <a:off x="2371725" y="1714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08/31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88D5E-E127-AF45-A24F-0FC5D2724B29}"/>
              </a:ext>
            </a:extLst>
          </p:cNvPr>
          <p:cNvSpPr txBox="1"/>
          <p:nvPr/>
        </p:nvSpPr>
        <p:spPr>
          <a:xfrm>
            <a:off x="8819294" y="1714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12/14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071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717206-79E8-9B45-9C43-A7BB2A9A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62" y="431515"/>
            <a:ext cx="5620820" cy="5620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A91DAC-2ABA-5541-AA28-C7F81AA8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8" y="431515"/>
            <a:ext cx="5620820" cy="5620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DEB9B-18FB-DC42-970D-B183719BD488}"/>
              </a:ext>
            </a:extLst>
          </p:cNvPr>
          <p:cNvSpPr txBox="1"/>
          <p:nvPr/>
        </p:nvSpPr>
        <p:spPr>
          <a:xfrm>
            <a:off x="2371725" y="1714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08/31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AAD51-7C8F-404C-B71C-B5CC0FC02A12}"/>
              </a:ext>
            </a:extLst>
          </p:cNvPr>
          <p:cNvSpPr txBox="1"/>
          <p:nvPr/>
        </p:nvSpPr>
        <p:spPr>
          <a:xfrm>
            <a:off x="8819294" y="1714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12/14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528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0809A2-E04C-6C4D-87AE-20AB9F35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62" y="375438"/>
            <a:ext cx="5732980" cy="57329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224BD-5669-924F-B8EF-7FBA7D82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8" y="375438"/>
            <a:ext cx="5732980" cy="5732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F6389-8CB3-A242-8E1C-67F236BE7DE0}"/>
              </a:ext>
            </a:extLst>
          </p:cNvPr>
          <p:cNvSpPr txBox="1"/>
          <p:nvPr/>
        </p:nvSpPr>
        <p:spPr>
          <a:xfrm>
            <a:off x="2371725" y="1714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08/31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1E73-3B56-5E46-95E7-F37715B15496}"/>
              </a:ext>
            </a:extLst>
          </p:cNvPr>
          <p:cNvSpPr txBox="1"/>
          <p:nvPr/>
        </p:nvSpPr>
        <p:spPr>
          <a:xfrm>
            <a:off x="8819294" y="1714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12/14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103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4AC25-ACFA-3942-AD74-DBD587C0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0B56A-09E3-C142-A4AB-A13A3EFA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3DAA8A-9F0B-854D-81CE-DB81D9B8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4" y="0"/>
            <a:ext cx="1081371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44EAB-4A97-0A4B-BA23-25814E514226}"/>
              </a:ext>
            </a:extLst>
          </p:cNvPr>
          <p:cNvSpPr txBox="1"/>
          <p:nvPr/>
        </p:nvSpPr>
        <p:spPr>
          <a:xfrm>
            <a:off x="471488" y="557213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~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08/31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5587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F20336D-422B-814A-9BA2-F92077193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571921"/>
              </p:ext>
            </p:extLst>
          </p:nvPr>
        </p:nvGraphicFramePr>
        <p:xfrm>
          <a:off x="595901" y="719666"/>
          <a:ext cx="95640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2DEA09-011D-7343-A41A-F66B34394079}"/>
              </a:ext>
            </a:extLst>
          </p:cNvPr>
          <p:cNvSpPr txBox="1"/>
          <p:nvPr/>
        </p:nvSpPr>
        <p:spPr>
          <a:xfrm>
            <a:off x="5461686" y="506627"/>
            <a:ext cx="11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Logistic_1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E1FF6-0B7E-7B44-805B-4C2A005F5DD1}"/>
              </a:ext>
            </a:extLst>
          </p:cNvPr>
          <p:cNvSpPr txBox="1"/>
          <p:nvPr/>
        </p:nvSpPr>
        <p:spPr>
          <a:xfrm>
            <a:off x="9716007" y="396317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Gompertz_1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6BB0F-E967-F34A-964E-C2CC1EAB4F91}"/>
              </a:ext>
            </a:extLst>
          </p:cNvPr>
          <p:cNvSpPr txBox="1"/>
          <p:nvPr/>
        </p:nvSpPr>
        <p:spPr>
          <a:xfrm>
            <a:off x="5589639" y="598204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Gompertz_2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1FC17-67FF-694E-8274-8534DA59E150}"/>
              </a:ext>
            </a:extLst>
          </p:cNvPr>
          <p:cNvSpPr txBox="1"/>
          <p:nvPr/>
        </p:nvSpPr>
        <p:spPr>
          <a:xfrm>
            <a:off x="505343" y="3244333"/>
            <a:ext cx="11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Logistic_2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37EF8-B021-0A49-A744-155EDEBC4BC6}"/>
              </a:ext>
            </a:extLst>
          </p:cNvPr>
          <p:cNvSpPr txBox="1"/>
          <p:nvPr/>
        </p:nvSpPr>
        <p:spPr>
          <a:xfrm>
            <a:off x="6944497" y="1433383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National Competitiveness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EFE10-21D6-934C-8E3F-D57F87F9E8A0}"/>
              </a:ext>
            </a:extLst>
          </p:cNvPr>
          <p:cNvSpPr txBox="1"/>
          <p:nvPr/>
        </p:nvSpPr>
        <p:spPr>
          <a:xfrm>
            <a:off x="5937104" y="3244333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Aging Index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5BEC6-2C94-3549-AA0E-38468510D391}"/>
              </a:ext>
            </a:extLst>
          </p:cNvPr>
          <p:cNvSpPr txBox="1"/>
          <p:nvPr/>
        </p:nvSpPr>
        <p:spPr>
          <a:xfrm>
            <a:off x="1208690" y="4754826"/>
            <a:ext cx="2567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Malnourished population</a:t>
            </a:r>
          </a:p>
          <a:p>
            <a:r>
              <a:rPr kumimoji="1" lang="en-US" altLang="ko-Kore-KR" dirty="0"/>
              <a:t>Total fertility rate</a:t>
            </a:r>
          </a:p>
          <a:p>
            <a:r>
              <a:rPr kumimoji="1" lang="en-US" altLang="ko-Kore-KR" dirty="0"/>
              <a:t>Extreme poverty</a:t>
            </a: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B285E434-645A-CA45-B849-D40178FB6045}"/>
              </a:ext>
            </a:extLst>
          </p:cNvPr>
          <p:cNvSpPr/>
          <p:nvPr/>
        </p:nvSpPr>
        <p:spPr>
          <a:xfrm rot="2395567">
            <a:off x="6512239" y="1647237"/>
            <a:ext cx="387791" cy="693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E493E528-4384-6B40-B31E-5FD38ADCBB22}"/>
              </a:ext>
            </a:extLst>
          </p:cNvPr>
          <p:cNvSpPr/>
          <p:nvPr/>
        </p:nvSpPr>
        <p:spPr>
          <a:xfrm rot="13789055">
            <a:off x="3816049" y="4301545"/>
            <a:ext cx="387791" cy="693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90945-387F-2249-8782-1CAB578A7545}"/>
              </a:ext>
            </a:extLst>
          </p:cNvPr>
          <p:cNvSpPr txBox="1"/>
          <p:nvPr/>
        </p:nvSpPr>
        <p:spPr>
          <a:xfrm>
            <a:off x="471488" y="557213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~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12/14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442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C131C-3BCE-3343-A0BF-DD153EBA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Discussion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637FC-0920-6E4A-BBFA-7AD21199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3"/>
            <a:ext cx="10948988" cy="5357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dirty="0"/>
              <a:t>분석 기간을 </a:t>
            </a:r>
            <a:r>
              <a:rPr kumimoji="1" lang="en-US" altLang="ko-KR" sz="2400" dirty="0">
                <a:solidFill>
                  <a:srgbClr val="FF0000"/>
                </a:solidFill>
              </a:rPr>
              <a:t>2020</a:t>
            </a:r>
            <a:r>
              <a:rPr kumimoji="1" lang="ko-KR" altLang="en-US" sz="2400" dirty="0">
                <a:solidFill>
                  <a:srgbClr val="FF0000"/>
                </a:solidFill>
              </a:rPr>
              <a:t>년 </a:t>
            </a:r>
            <a:r>
              <a:rPr kumimoji="1" lang="en-US" altLang="ko-KR" sz="2400" dirty="0">
                <a:solidFill>
                  <a:srgbClr val="FF0000"/>
                </a:solidFill>
              </a:rPr>
              <a:t>12</a:t>
            </a:r>
            <a:r>
              <a:rPr kumimoji="1" lang="ko-KR" altLang="en-US" sz="2400" dirty="0">
                <a:solidFill>
                  <a:srgbClr val="FF0000"/>
                </a:solidFill>
              </a:rPr>
              <a:t>월 </a:t>
            </a:r>
            <a:r>
              <a:rPr kumimoji="1" lang="en-US" altLang="ko-KR" sz="2400" dirty="0">
                <a:solidFill>
                  <a:srgbClr val="FF0000"/>
                </a:solidFill>
              </a:rPr>
              <a:t>14</a:t>
            </a:r>
            <a:r>
              <a:rPr kumimoji="1" lang="ko-KR" altLang="en-US" sz="2400" dirty="0">
                <a:solidFill>
                  <a:srgbClr val="FF0000"/>
                </a:solidFill>
              </a:rPr>
              <a:t>일</a:t>
            </a:r>
            <a:r>
              <a:rPr kumimoji="1" lang="en-US" altLang="ko-KR" sz="2400" dirty="0"/>
              <a:t>(ECDC</a:t>
            </a:r>
            <a:r>
              <a:rPr kumimoji="1" lang="ko-KR" altLang="en-US" sz="2400" dirty="0"/>
              <a:t>가 이후 데이터는 제공하지 않음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까지로</a:t>
            </a:r>
            <a:r>
              <a:rPr kumimoji="1" lang="ko-KR" altLang="en-US" sz="2400" dirty="0"/>
              <a:t> 늘렸을 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3</a:t>
            </a:r>
            <a:r>
              <a:rPr kumimoji="1" lang="ko-KR" altLang="en-US" sz="2400" dirty="0"/>
              <a:t>번째 </a:t>
            </a:r>
            <a:r>
              <a:rPr kumimoji="1" lang="en-US" altLang="ko-KR" sz="2400" dirty="0"/>
              <a:t>peak</a:t>
            </a:r>
            <a:r>
              <a:rPr kumimoji="1" lang="ko-KR" altLang="en-US" sz="2400" dirty="0"/>
              <a:t>가 크게 나타난 국가</a:t>
            </a:r>
            <a:r>
              <a:rPr kumimoji="1" lang="en-US" altLang="ko-KR" sz="2400" dirty="0"/>
              <a:t>(</a:t>
            </a:r>
            <a:r>
              <a:rPr kumimoji="1" lang="ko-KR" altLang="en-US" sz="2400" dirty="0">
                <a:solidFill>
                  <a:srgbClr val="0070C0"/>
                </a:solidFill>
              </a:rPr>
              <a:t>일본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>
                <a:solidFill>
                  <a:srgbClr val="0070C0"/>
                </a:solidFill>
              </a:rPr>
              <a:t>미국</a:t>
            </a:r>
            <a:r>
              <a:rPr kumimoji="1" lang="ko-KR" altLang="en-US" sz="2400" dirty="0"/>
              <a:t> 등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는 기존 </a:t>
            </a:r>
            <a:r>
              <a:rPr kumimoji="1" lang="en-US" altLang="ko-KR" sz="2400" dirty="0"/>
              <a:t>peak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현재 알고리즘에서 잡아내지 못함</a:t>
            </a:r>
            <a:r>
              <a:rPr kumimoji="1" lang="en-US" altLang="ko-KR" sz="2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ko-KR" altLang="en-US" sz="2400" dirty="0"/>
              <a:t>다만 </a:t>
            </a:r>
            <a:r>
              <a:rPr kumimoji="1" lang="ko-KR" altLang="en-US" sz="2400" dirty="0">
                <a:solidFill>
                  <a:srgbClr val="0070C0"/>
                </a:solidFill>
              </a:rPr>
              <a:t>한국</a:t>
            </a:r>
            <a:r>
              <a:rPr kumimoji="1" lang="ko-KR" altLang="en-US" sz="2400" dirty="0"/>
              <a:t>의 경우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2020</a:t>
            </a:r>
            <a:r>
              <a:rPr kumimoji="1" lang="ko-KR" altLang="en-US" sz="2400" dirty="0"/>
              <a:t>년 </a:t>
            </a:r>
            <a:r>
              <a:rPr kumimoji="1" lang="en-US" altLang="ko-KR" sz="2400" dirty="0"/>
              <a:t>08</a:t>
            </a:r>
            <a:r>
              <a:rPr kumimoji="1" lang="ko-KR" altLang="en-US" sz="2400" dirty="0"/>
              <a:t>월 </a:t>
            </a:r>
            <a:r>
              <a:rPr kumimoji="1" lang="en-US" altLang="ko-KR" sz="2400" dirty="0"/>
              <a:t>31</a:t>
            </a:r>
            <a:r>
              <a:rPr kumimoji="1" lang="ko-KR" altLang="en-US" sz="2400" dirty="0"/>
              <a:t>일까지 </a:t>
            </a:r>
            <a:r>
              <a:rPr kumimoji="1" lang="ko-KR" altLang="en-US" sz="2400" dirty="0" err="1"/>
              <a:t>적합된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GCM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peak</a:t>
            </a:r>
            <a:r>
              <a:rPr kumimoji="1" lang="ko-KR" altLang="en-US" sz="2400" dirty="0"/>
              <a:t>가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개에 불과했으나 </a:t>
            </a:r>
            <a:r>
              <a:rPr kumimoji="1" lang="en-US" altLang="ko-KR" sz="2400" dirty="0"/>
              <a:t>2020</a:t>
            </a:r>
            <a:r>
              <a:rPr kumimoji="1" lang="ko-KR" altLang="en-US" sz="2400" dirty="0"/>
              <a:t>년 </a:t>
            </a:r>
            <a:r>
              <a:rPr kumimoji="1" lang="en-US" altLang="ko-KR" sz="2400" dirty="0"/>
              <a:t>12</a:t>
            </a:r>
            <a:r>
              <a:rPr kumimoji="1" lang="ko-KR" altLang="en-US" sz="2400" dirty="0"/>
              <a:t>월 </a:t>
            </a:r>
            <a:r>
              <a:rPr kumimoji="1" lang="en-US" altLang="ko-KR" sz="2400" dirty="0"/>
              <a:t>14</a:t>
            </a:r>
            <a:r>
              <a:rPr kumimoji="1" lang="ko-KR" altLang="en-US" sz="2400" dirty="0"/>
              <a:t>일까지로 늘렸을 때 두 번째 </a:t>
            </a:r>
            <a:r>
              <a:rPr kumimoji="1" lang="en-US" altLang="ko-KR" sz="2400" dirty="0"/>
              <a:t>peak</a:t>
            </a:r>
            <a:r>
              <a:rPr kumimoji="1" lang="ko-KR" altLang="en-US" sz="2400" dirty="0"/>
              <a:t>의 높이가 첫 번째와 크게 다르지 않아 두 가지 모두를 </a:t>
            </a:r>
            <a:r>
              <a:rPr kumimoji="1" lang="en-US" altLang="ko-KR" sz="2400" dirty="0"/>
              <a:t>peak</a:t>
            </a:r>
            <a:r>
              <a:rPr kumimoji="1" lang="ko-KR" altLang="en-US" sz="2400" dirty="0"/>
              <a:t>로 인식</a:t>
            </a:r>
            <a:endParaRPr kumimoji="1" lang="en-US" altLang="ko-KR" sz="2400" dirty="0"/>
          </a:p>
          <a:p>
            <a:pPr>
              <a:lnSpc>
                <a:spcPct val="100000"/>
              </a:lnSpc>
            </a:pPr>
            <a:endParaRPr kumimoji="1" lang="en-US" altLang="ko-KR" sz="2400" dirty="0"/>
          </a:p>
          <a:p>
            <a:pPr>
              <a:lnSpc>
                <a:spcPct val="100000"/>
              </a:lnSpc>
            </a:pPr>
            <a:r>
              <a:rPr kumimoji="1" lang="en-US" altLang="ko-KR" sz="2400" dirty="0"/>
              <a:t>2020</a:t>
            </a:r>
            <a:r>
              <a:rPr kumimoji="1" lang="ko-KR" altLang="en-US" sz="2400" dirty="0"/>
              <a:t>년 </a:t>
            </a:r>
            <a:r>
              <a:rPr kumimoji="1" lang="en-US" altLang="ko-KR" sz="2400" dirty="0"/>
              <a:t>12</a:t>
            </a:r>
            <a:r>
              <a:rPr kumimoji="1" lang="ko-KR" altLang="en-US" sz="2400" dirty="0"/>
              <a:t>월 </a:t>
            </a:r>
            <a:r>
              <a:rPr kumimoji="1" lang="en-US" altLang="ko-KR" sz="2400" dirty="0"/>
              <a:t>14</a:t>
            </a:r>
            <a:r>
              <a:rPr kumimoji="1" lang="ko-KR" altLang="en-US" sz="2400" dirty="0"/>
              <a:t>일까지로 적합한 </a:t>
            </a:r>
            <a:r>
              <a:rPr kumimoji="1" lang="en-US" altLang="ko-KR" sz="2400" dirty="0"/>
              <a:t>parameter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National Factors </a:t>
            </a:r>
            <a:r>
              <a:rPr kumimoji="1" lang="ko-KR" altLang="en-US" sz="2400" dirty="0"/>
              <a:t>사이의 </a:t>
            </a:r>
            <a:r>
              <a:rPr kumimoji="1" lang="en-US" altLang="ko-KR" sz="2400" dirty="0"/>
              <a:t>Regression</a:t>
            </a:r>
            <a:r>
              <a:rPr kumimoji="1" lang="ko-KR" altLang="en-US" sz="2400" dirty="0"/>
              <a:t> 결과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전체적으로 </a:t>
            </a:r>
            <a:r>
              <a:rPr kumimoji="1" lang="en-US" altLang="ko-KR" sz="2400" dirty="0"/>
              <a:t>(p-value 0.05</a:t>
            </a:r>
            <a:r>
              <a:rPr kumimoji="1" lang="ko-KR" altLang="en-US" sz="2400" dirty="0"/>
              <a:t> 기준 </a:t>
            </a:r>
            <a:r>
              <a:rPr kumimoji="1" lang="en-US" altLang="ko-KR" sz="2400" dirty="0"/>
              <a:t>significant</a:t>
            </a:r>
            <a:r>
              <a:rPr kumimoji="1" lang="ko-KR" altLang="en-US" sz="2400" dirty="0"/>
              <a:t>하여 </a:t>
            </a:r>
            <a:r>
              <a:rPr kumimoji="1" lang="ko-KR" altLang="en-US" sz="2400" dirty="0" err="1"/>
              <a:t>모델별</a:t>
            </a:r>
            <a:r>
              <a:rPr kumimoji="1" lang="en-US" altLang="ko-KR" sz="2400" dirty="0"/>
              <a:t>/Segment</a:t>
            </a:r>
            <a:r>
              <a:rPr kumimoji="1" lang="ko-KR" altLang="en-US" sz="2400" dirty="0"/>
              <a:t>별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 교집합에 포함되는 </a:t>
            </a:r>
            <a:r>
              <a:rPr kumimoji="1" lang="en-US" altLang="ko-KR" sz="2400" dirty="0"/>
              <a:t>national factors</a:t>
            </a:r>
            <a:r>
              <a:rPr kumimoji="1" lang="ko-KR" altLang="en-US" sz="2400" dirty="0"/>
              <a:t>의 개수가 줄어듦</a:t>
            </a:r>
            <a:r>
              <a:rPr kumimoji="1" lang="en-US" altLang="ko-KR" sz="2400" dirty="0"/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sz="2400" dirty="0"/>
              <a:t> </a:t>
            </a:r>
            <a:r>
              <a:rPr kumimoji="1" lang="en-US" altLang="ko-KR" sz="2400" dirty="0"/>
              <a:t>Logi_1,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Logi_2, Gomp_1, Gomp_2</a:t>
            </a:r>
            <a:r>
              <a:rPr kumimoji="1" lang="ko-KR" altLang="en-US" sz="2400" dirty="0"/>
              <a:t> 집합에 모두 포함되는 변수가 하나도 없었음</a:t>
            </a:r>
            <a:r>
              <a:rPr kumimoji="1"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041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246</Words>
  <Application>Microsoft Macintosh PowerPoint</Application>
  <PresentationFormat>와이드스크린</PresentationFormat>
  <Paragraphs>40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Malgun Gothic</vt:lpstr>
      <vt:lpstr>Arial</vt:lpstr>
      <vt:lpstr>Calibri</vt:lpstr>
      <vt:lpstr>Calibri Light</vt:lpstr>
      <vt:lpstr>Lato</vt:lpstr>
      <vt:lpstr>Office 테마</vt:lpstr>
      <vt:lpstr>COVID-19 Growth Curve Models  2021년 03월 08일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Yeonghyeon</dc:creator>
  <cp:lastModifiedBy>Ko Yeonghyeon</cp:lastModifiedBy>
  <cp:revision>8</cp:revision>
  <dcterms:created xsi:type="dcterms:W3CDTF">2021-03-08T07:39:34Z</dcterms:created>
  <dcterms:modified xsi:type="dcterms:W3CDTF">2021-03-08T09:09:10Z</dcterms:modified>
</cp:coreProperties>
</file>